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77" r:id="rId3"/>
    <p:sldId id="279" r:id="rId4"/>
    <p:sldId id="280" r:id="rId5"/>
    <p:sldId id="281" r:id="rId6"/>
    <p:sldId id="289" r:id="rId7"/>
    <p:sldId id="287" r:id="rId8"/>
    <p:sldId id="268" r:id="rId9"/>
    <p:sldId id="286" r:id="rId10"/>
    <p:sldId id="285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E0E0E0"/>
    <a:srgbClr val="E6E6E6"/>
    <a:srgbClr val="888888"/>
    <a:srgbClr val="EEEEEE"/>
    <a:srgbClr val="D6D4D1"/>
    <a:srgbClr val="000000"/>
    <a:srgbClr val="00050E"/>
    <a:srgbClr val="39AAE1"/>
    <a:srgbClr val="F5A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50" d="100"/>
          <a:sy n="50" d="100"/>
        </p:scale>
        <p:origin x="-1664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CEB6-B3D5-4DB3-8794-E4EDFDCA9A77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309D9-088F-401B-B556-B07D25172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9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этом слайде можно дать в текстовом</a:t>
            </a:r>
            <a:r>
              <a:rPr lang="ru-RU" baseline="0" dirty="0" smtClean="0"/>
              <a:t> виде конкурентные преимущества.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309D9-088F-401B-B556-B07D2517254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7E7A-536A-4D0F-95FB-529885A15E1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9336-BC83-4AFF-9DF9-D62230E5F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1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7E7A-536A-4D0F-95FB-529885A15E1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9336-BC83-4AFF-9DF9-D62230E5F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9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7E7A-536A-4D0F-95FB-529885A15E1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9336-BC83-4AFF-9DF9-D62230E5F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39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7E7A-536A-4D0F-95FB-529885A15E1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9336-BC83-4AFF-9DF9-D62230E5F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83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7E7A-536A-4D0F-95FB-529885A15E1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9336-BC83-4AFF-9DF9-D62230E5F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2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7E7A-536A-4D0F-95FB-529885A15E1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9336-BC83-4AFF-9DF9-D62230E5F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2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7E7A-536A-4D0F-95FB-529885A15E1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9336-BC83-4AFF-9DF9-D62230E5F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7E7A-536A-4D0F-95FB-529885A15E1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9336-BC83-4AFF-9DF9-D62230E5F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6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7E7A-536A-4D0F-95FB-529885A15E1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9336-BC83-4AFF-9DF9-D62230E5F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8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7E7A-536A-4D0F-95FB-529885A15E1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9336-BC83-4AFF-9DF9-D62230E5F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3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7E7A-536A-4D0F-95FB-529885A15E1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9336-BC83-4AFF-9DF9-D62230E5F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7E7A-536A-4D0F-95FB-529885A15E1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89336-BC83-4AFF-9DF9-D62230E5F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1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оюзМеталл-согласованный русский Клиенты фон 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420888"/>
            <a:ext cx="8784976" cy="1008112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ru-RU" sz="4000" dirty="0" smtClean="0">
                <a:solidFill>
                  <a:schemeClr val="tx1"/>
                </a:solidFill>
              </a:rPr>
              <a:t>Наименование продукта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789040"/>
            <a:ext cx="5040560" cy="21512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ДЛЯ кого (может быть назван целевой клиент, сегмент, отрасль)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721494" y="1556792"/>
            <a:ext cx="7772400" cy="431849"/>
          </a:xfrm>
        </p:spPr>
        <p:txBody>
          <a:bodyPr lIns="0" tIns="0" rIns="0" bIns="0" anchor="t" anchorCtr="0">
            <a:noAutofit/>
          </a:bodyPr>
          <a:lstStyle/>
          <a:p>
            <a:r>
              <a:rPr lang="ru-RU" sz="2800" dirty="0" smtClean="0"/>
              <a:t>Название компании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851920" y="404664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Логотип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515719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Изображение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17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резентация 04-2018 фон пресс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1331640" y="476672"/>
            <a:ext cx="7631872" cy="648072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lvl="0" algn="ctr">
              <a:lnSpc>
                <a:spcPct val="85000"/>
              </a:lnSpc>
            </a:pPr>
            <a:r>
              <a:rPr lang="ru-RU" sz="4000" b="1" dirty="0" smtClean="0"/>
              <a:t>СМИ </a:t>
            </a:r>
            <a:r>
              <a:rPr lang="ru-RU" sz="4000" dirty="0" smtClean="0"/>
              <a:t>О НАС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8423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556792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есть публикации в Российских</a:t>
            </a:r>
            <a:r>
              <a:rPr lang="ru-RU" dirty="0" smtClean="0"/>
              <a:t>/</a:t>
            </a:r>
          </a:p>
          <a:p>
            <a:r>
              <a:rPr lang="ru-RU" dirty="0" smtClean="0"/>
              <a:t>зарубежных </a:t>
            </a:r>
            <a:r>
              <a:rPr lang="ru-RU" dirty="0" smtClean="0"/>
              <a:t>СМИ о Вас, о Вашем продукте, </a:t>
            </a: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 smtClean="0"/>
              <a:t>Вставить ФОТО вырезка заголовок и абзац</a:t>
            </a:r>
          </a:p>
          <a:p>
            <a:r>
              <a:rPr lang="ru-RU" dirty="0" smtClean="0"/>
              <a:t>В подписи: издание, месяц, год, № выпуска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3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СоюзМеталл-согласованный русский Контакты фон светл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08612"/>
            <a:ext cx="3528392" cy="576064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Получите информацию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Сайт: </a:t>
            </a:r>
            <a:r>
              <a:rPr lang="en-US" sz="1800" u="sng" dirty="0" smtClean="0">
                <a:solidFill>
                  <a:srgbClr val="538BF7"/>
                </a:solidFill>
              </a:rPr>
              <a:t>http://</a:t>
            </a:r>
            <a:r>
              <a:rPr lang="ru-RU" sz="1800" u="sng" dirty="0" smtClean="0">
                <a:solidFill>
                  <a:srgbClr val="538BF7"/>
                </a:solidFill>
              </a:rPr>
              <a:t>_____________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2737056"/>
            <a:ext cx="3960440" cy="57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 smtClean="0"/>
              <a:t>Получите дополнительные материалы</a:t>
            </a:r>
          </a:p>
          <a:p>
            <a:r>
              <a:rPr lang="la-Latn" dirty="0" smtClean="0"/>
              <a:t>E-Mail</a:t>
            </a:r>
            <a:r>
              <a:rPr lang="ru-RU" dirty="0" smtClean="0"/>
              <a:t>________________________</a:t>
            </a:r>
            <a:endParaRPr lang="ru-RU" u="sng" dirty="0" smtClean="0">
              <a:solidFill>
                <a:srgbClr val="538B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599402"/>
            <a:ext cx="3816424" cy="14473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 smtClean="0"/>
              <a:t>Задайте вопросы</a:t>
            </a:r>
          </a:p>
          <a:p>
            <a:r>
              <a:rPr lang="ru-RU" dirty="0" smtClean="0"/>
              <a:t>Телефон: +7 (3435) _______________</a:t>
            </a:r>
          </a:p>
          <a:p>
            <a:r>
              <a:rPr lang="ru-RU" dirty="0" smtClean="0"/>
              <a:t>+7 (_____) _________________</a:t>
            </a:r>
          </a:p>
          <a:p>
            <a:r>
              <a:rPr lang="ru-RU" dirty="0" smtClean="0"/>
              <a:t>Менеджер _______________________</a:t>
            </a:r>
          </a:p>
          <a:p>
            <a:r>
              <a:rPr lang="la-Latn" dirty="0" smtClean="0"/>
              <a:t>E-Mail:</a:t>
            </a:r>
            <a:r>
              <a:rPr lang="ru-RU" dirty="0" smtClean="0"/>
              <a:t> </a:t>
            </a:r>
            <a:r>
              <a:rPr lang="ru-RU" u="sng" dirty="0" smtClean="0">
                <a:solidFill>
                  <a:srgbClr val="538BF7"/>
                </a:solidFill>
              </a:rPr>
              <a:t>_____________________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5164342"/>
            <a:ext cx="4392488" cy="8569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 smtClean="0"/>
              <a:t>Адрес:</a:t>
            </a:r>
          </a:p>
          <a:p>
            <a:r>
              <a:rPr lang="ru-RU" dirty="0" smtClean="0"/>
              <a:t>______________________________________</a:t>
            </a:r>
          </a:p>
        </p:txBody>
      </p:sp>
      <p:pic>
        <p:nvPicPr>
          <p:cNvPr id="19" name="Рисунок 18" descr="info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712" y="3645024"/>
            <a:ext cx="546638" cy="545731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44981" y="1823594"/>
            <a:ext cx="546100" cy="546100"/>
            <a:chOff x="742950" y="2227263"/>
            <a:chExt cx="546100" cy="546100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2950" y="2227263"/>
              <a:ext cx="5461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 noEditPoints="1"/>
            </p:cNvSpPr>
            <p:nvPr/>
          </p:nvSpPr>
          <p:spPr bwMode="auto">
            <a:xfrm>
              <a:off x="742950" y="2227263"/>
              <a:ext cx="546100" cy="546100"/>
            </a:xfrm>
            <a:custGeom>
              <a:avLst/>
              <a:gdLst/>
              <a:ahLst/>
              <a:cxnLst>
                <a:cxn ang="0">
                  <a:pos x="741" y="0"/>
                </a:cxn>
                <a:cxn ang="0">
                  <a:pos x="1264" y="217"/>
                </a:cxn>
                <a:cxn ang="0">
                  <a:pos x="1481" y="741"/>
                </a:cxn>
                <a:cxn ang="0">
                  <a:pos x="1264" y="1264"/>
                </a:cxn>
                <a:cxn ang="0">
                  <a:pos x="741" y="1481"/>
                </a:cxn>
                <a:cxn ang="0">
                  <a:pos x="217" y="1264"/>
                </a:cxn>
                <a:cxn ang="0">
                  <a:pos x="0" y="741"/>
                </a:cxn>
                <a:cxn ang="0">
                  <a:pos x="217" y="217"/>
                </a:cxn>
                <a:cxn ang="0">
                  <a:pos x="741" y="0"/>
                </a:cxn>
                <a:cxn ang="0">
                  <a:pos x="1215" y="266"/>
                </a:cxn>
                <a:cxn ang="0">
                  <a:pos x="741" y="70"/>
                </a:cxn>
                <a:cxn ang="0">
                  <a:pos x="266" y="266"/>
                </a:cxn>
                <a:cxn ang="0">
                  <a:pos x="70" y="741"/>
                </a:cxn>
                <a:cxn ang="0">
                  <a:pos x="266" y="1215"/>
                </a:cxn>
                <a:cxn ang="0">
                  <a:pos x="741" y="1411"/>
                </a:cxn>
                <a:cxn ang="0">
                  <a:pos x="1215" y="1215"/>
                </a:cxn>
                <a:cxn ang="0">
                  <a:pos x="1411" y="741"/>
                </a:cxn>
                <a:cxn ang="0">
                  <a:pos x="1215" y="266"/>
                </a:cxn>
              </a:cxnLst>
              <a:rect l="0" t="0" r="r" b="b"/>
              <a:pathLst>
                <a:path w="1481" h="1481">
                  <a:moveTo>
                    <a:pt x="741" y="0"/>
                  </a:moveTo>
                  <a:cubicBezTo>
                    <a:pt x="945" y="0"/>
                    <a:pt x="1130" y="83"/>
                    <a:pt x="1264" y="217"/>
                  </a:cubicBezTo>
                  <a:cubicBezTo>
                    <a:pt x="1399" y="351"/>
                    <a:pt x="1481" y="536"/>
                    <a:pt x="1481" y="741"/>
                  </a:cubicBezTo>
                  <a:cubicBezTo>
                    <a:pt x="1481" y="945"/>
                    <a:pt x="1399" y="1130"/>
                    <a:pt x="1264" y="1264"/>
                  </a:cubicBezTo>
                  <a:cubicBezTo>
                    <a:pt x="1130" y="1399"/>
                    <a:pt x="945" y="1481"/>
                    <a:pt x="741" y="1481"/>
                  </a:cubicBezTo>
                  <a:cubicBezTo>
                    <a:pt x="536" y="1481"/>
                    <a:pt x="351" y="1399"/>
                    <a:pt x="217" y="1264"/>
                  </a:cubicBezTo>
                  <a:cubicBezTo>
                    <a:pt x="83" y="1130"/>
                    <a:pt x="0" y="945"/>
                    <a:pt x="0" y="741"/>
                  </a:cubicBezTo>
                  <a:cubicBezTo>
                    <a:pt x="0" y="536"/>
                    <a:pt x="83" y="351"/>
                    <a:pt x="217" y="217"/>
                  </a:cubicBezTo>
                  <a:cubicBezTo>
                    <a:pt x="351" y="83"/>
                    <a:pt x="536" y="0"/>
                    <a:pt x="741" y="0"/>
                  </a:cubicBezTo>
                  <a:close/>
                  <a:moveTo>
                    <a:pt x="1215" y="266"/>
                  </a:moveTo>
                  <a:cubicBezTo>
                    <a:pt x="1094" y="145"/>
                    <a:pt x="926" y="70"/>
                    <a:pt x="741" y="70"/>
                  </a:cubicBezTo>
                  <a:cubicBezTo>
                    <a:pt x="556" y="70"/>
                    <a:pt x="388" y="145"/>
                    <a:pt x="266" y="266"/>
                  </a:cubicBezTo>
                  <a:cubicBezTo>
                    <a:pt x="145" y="388"/>
                    <a:pt x="70" y="556"/>
                    <a:pt x="70" y="741"/>
                  </a:cubicBezTo>
                  <a:cubicBezTo>
                    <a:pt x="70" y="926"/>
                    <a:pt x="145" y="1094"/>
                    <a:pt x="266" y="1215"/>
                  </a:cubicBezTo>
                  <a:cubicBezTo>
                    <a:pt x="388" y="1336"/>
                    <a:pt x="556" y="1411"/>
                    <a:pt x="741" y="1411"/>
                  </a:cubicBezTo>
                  <a:cubicBezTo>
                    <a:pt x="926" y="1411"/>
                    <a:pt x="1094" y="1336"/>
                    <a:pt x="1215" y="1215"/>
                  </a:cubicBezTo>
                  <a:cubicBezTo>
                    <a:pt x="1336" y="1094"/>
                    <a:pt x="1411" y="926"/>
                    <a:pt x="1411" y="741"/>
                  </a:cubicBezTo>
                  <a:cubicBezTo>
                    <a:pt x="1411" y="556"/>
                    <a:pt x="1336" y="388"/>
                    <a:pt x="1215" y="266"/>
                  </a:cubicBezTo>
                  <a:close/>
                </a:path>
              </a:pathLst>
            </a:custGeom>
            <a:solidFill>
              <a:srgbClr val="AF1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858838" y="2227263"/>
              <a:ext cx="157163" cy="546100"/>
            </a:xfrm>
            <a:custGeom>
              <a:avLst/>
              <a:gdLst/>
              <a:ahLst/>
              <a:cxnLst>
                <a:cxn ang="0">
                  <a:pos x="425" y="1481"/>
                </a:cxn>
                <a:cxn ang="0">
                  <a:pos x="118" y="1257"/>
                </a:cxn>
                <a:cxn ang="0">
                  <a:pos x="0" y="741"/>
                </a:cxn>
                <a:cxn ang="0">
                  <a:pos x="118" y="225"/>
                </a:cxn>
                <a:cxn ang="0">
                  <a:pos x="425" y="0"/>
                </a:cxn>
                <a:cxn ang="0">
                  <a:pos x="425" y="70"/>
                </a:cxn>
                <a:cxn ang="0">
                  <a:pos x="180" y="259"/>
                </a:cxn>
                <a:cxn ang="0">
                  <a:pos x="70" y="741"/>
                </a:cxn>
                <a:cxn ang="0">
                  <a:pos x="180" y="1223"/>
                </a:cxn>
                <a:cxn ang="0">
                  <a:pos x="425" y="1411"/>
                </a:cxn>
                <a:cxn ang="0">
                  <a:pos x="425" y="1481"/>
                </a:cxn>
              </a:cxnLst>
              <a:rect l="0" t="0" r="r" b="b"/>
              <a:pathLst>
                <a:path w="425" h="1481">
                  <a:moveTo>
                    <a:pt x="425" y="1481"/>
                  </a:moveTo>
                  <a:cubicBezTo>
                    <a:pt x="303" y="1481"/>
                    <a:pt x="195" y="1395"/>
                    <a:pt x="118" y="1257"/>
                  </a:cubicBezTo>
                  <a:cubicBezTo>
                    <a:pt x="45" y="1124"/>
                    <a:pt x="0" y="942"/>
                    <a:pt x="0" y="741"/>
                  </a:cubicBezTo>
                  <a:cubicBezTo>
                    <a:pt x="0" y="540"/>
                    <a:pt x="45" y="357"/>
                    <a:pt x="118" y="225"/>
                  </a:cubicBezTo>
                  <a:cubicBezTo>
                    <a:pt x="195" y="86"/>
                    <a:pt x="303" y="0"/>
                    <a:pt x="425" y="0"/>
                  </a:cubicBezTo>
                  <a:lnTo>
                    <a:pt x="425" y="70"/>
                  </a:lnTo>
                  <a:cubicBezTo>
                    <a:pt x="331" y="70"/>
                    <a:pt x="244" y="142"/>
                    <a:pt x="180" y="259"/>
                  </a:cubicBezTo>
                  <a:cubicBezTo>
                    <a:pt x="112" y="381"/>
                    <a:pt x="70" y="552"/>
                    <a:pt x="70" y="741"/>
                  </a:cubicBezTo>
                  <a:cubicBezTo>
                    <a:pt x="70" y="930"/>
                    <a:pt x="112" y="1100"/>
                    <a:pt x="180" y="1223"/>
                  </a:cubicBezTo>
                  <a:cubicBezTo>
                    <a:pt x="244" y="1339"/>
                    <a:pt x="331" y="1411"/>
                    <a:pt x="425" y="1411"/>
                  </a:cubicBezTo>
                  <a:lnTo>
                    <a:pt x="425" y="1481"/>
                  </a:lnTo>
                  <a:close/>
                </a:path>
              </a:pathLst>
            </a:custGeom>
            <a:solidFill>
              <a:srgbClr val="AF1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795338" y="2574926"/>
              <a:ext cx="441325" cy="84138"/>
            </a:xfrm>
            <a:custGeom>
              <a:avLst/>
              <a:gdLst/>
              <a:ahLst/>
              <a:cxnLst>
                <a:cxn ang="0">
                  <a:pos x="1156" y="229"/>
                </a:cxn>
                <a:cxn ang="0">
                  <a:pos x="916" y="112"/>
                </a:cxn>
                <a:cxn ang="0">
                  <a:pos x="600" y="70"/>
                </a:cxn>
                <a:cxn ang="0">
                  <a:pos x="284" y="112"/>
                </a:cxn>
                <a:cxn ang="0">
                  <a:pos x="43" y="229"/>
                </a:cxn>
                <a:cxn ang="0">
                  <a:pos x="0" y="174"/>
                </a:cxn>
                <a:cxn ang="0">
                  <a:pos x="265" y="45"/>
                </a:cxn>
                <a:cxn ang="0">
                  <a:pos x="600" y="0"/>
                </a:cxn>
                <a:cxn ang="0">
                  <a:pos x="935" y="45"/>
                </a:cxn>
                <a:cxn ang="0">
                  <a:pos x="1200" y="174"/>
                </a:cxn>
                <a:cxn ang="0">
                  <a:pos x="1156" y="229"/>
                </a:cxn>
              </a:cxnLst>
              <a:rect l="0" t="0" r="r" b="b"/>
              <a:pathLst>
                <a:path w="1200" h="229">
                  <a:moveTo>
                    <a:pt x="1156" y="229"/>
                  </a:moveTo>
                  <a:cubicBezTo>
                    <a:pt x="1095" y="180"/>
                    <a:pt x="1012" y="140"/>
                    <a:pt x="916" y="112"/>
                  </a:cubicBezTo>
                  <a:cubicBezTo>
                    <a:pt x="821" y="85"/>
                    <a:pt x="714" y="70"/>
                    <a:pt x="600" y="70"/>
                  </a:cubicBezTo>
                  <a:cubicBezTo>
                    <a:pt x="486" y="70"/>
                    <a:pt x="378" y="85"/>
                    <a:pt x="284" y="112"/>
                  </a:cubicBezTo>
                  <a:cubicBezTo>
                    <a:pt x="187" y="140"/>
                    <a:pt x="105" y="180"/>
                    <a:pt x="43" y="229"/>
                  </a:cubicBezTo>
                  <a:lnTo>
                    <a:pt x="0" y="174"/>
                  </a:lnTo>
                  <a:cubicBezTo>
                    <a:pt x="68" y="120"/>
                    <a:pt x="159" y="76"/>
                    <a:pt x="265" y="45"/>
                  </a:cubicBezTo>
                  <a:cubicBezTo>
                    <a:pt x="365" y="16"/>
                    <a:pt x="479" y="0"/>
                    <a:pt x="600" y="0"/>
                  </a:cubicBezTo>
                  <a:cubicBezTo>
                    <a:pt x="720" y="0"/>
                    <a:pt x="834" y="16"/>
                    <a:pt x="935" y="45"/>
                  </a:cubicBezTo>
                  <a:cubicBezTo>
                    <a:pt x="1040" y="76"/>
                    <a:pt x="1131" y="120"/>
                    <a:pt x="1200" y="174"/>
                  </a:cubicBezTo>
                  <a:lnTo>
                    <a:pt x="1156" y="229"/>
                  </a:lnTo>
                  <a:close/>
                </a:path>
              </a:pathLst>
            </a:custGeom>
            <a:solidFill>
              <a:srgbClr val="AF1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016000" y="2227263"/>
              <a:ext cx="157163" cy="546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6" y="225"/>
                </a:cxn>
                <a:cxn ang="0">
                  <a:pos x="425" y="741"/>
                </a:cxn>
                <a:cxn ang="0">
                  <a:pos x="306" y="1257"/>
                </a:cxn>
                <a:cxn ang="0">
                  <a:pos x="0" y="1481"/>
                </a:cxn>
                <a:cxn ang="0">
                  <a:pos x="0" y="1411"/>
                </a:cxn>
                <a:cxn ang="0">
                  <a:pos x="245" y="1223"/>
                </a:cxn>
                <a:cxn ang="0">
                  <a:pos x="355" y="741"/>
                </a:cxn>
                <a:cxn ang="0">
                  <a:pos x="245" y="259"/>
                </a:cxn>
                <a:cxn ang="0">
                  <a:pos x="0" y="70"/>
                </a:cxn>
                <a:cxn ang="0">
                  <a:pos x="0" y="0"/>
                </a:cxn>
              </a:cxnLst>
              <a:rect l="0" t="0" r="r" b="b"/>
              <a:pathLst>
                <a:path w="425" h="1481">
                  <a:moveTo>
                    <a:pt x="0" y="0"/>
                  </a:moveTo>
                  <a:cubicBezTo>
                    <a:pt x="121" y="0"/>
                    <a:pt x="229" y="86"/>
                    <a:pt x="306" y="225"/>
                  </a:cubicBezTo>
                  <a:cubicBezTo>
                    <a:pt x="379" y="357"/>
                    <a:pt x="425" y="540"/>
                    <a:pt x="425" y="741"/>
                  </a:cubicBezTo>
                  <a:cubicBezTo>
                    <a:pt x="425" y="942"/>
                    <a:pt x="379" y="1124"/>
                    <a:pt x="306" y="1257"/>
                  </a:cubicBezTo>
                  <a:cubicBezTo>
                    <a:pt x="229" y="1395"/>
                    <a:pt x="121" y="1481"/>
                    <a:pt x="0" y="1481"/>
                  </a:cubicBezTo>
                  <a:lnTo>
                    <a:pt x="0" y="1411"/>
                  </a:lnTo>
                  <a:cubicBezTo>
                    <a:pt x="94" y="1411"/>
                    <a:pt x="181" y="1339"/>
                    <a:pt x="245" y="1223"/>
                  </a:cubicBezTo>
                  <a:cubicBezTo>
                    <a:pt x="313" y="1100"/>
                    <a:pt x="355" y="930"/>
                    <a:pt x="355" y="741"/>
                  </a:cubicBezTo>
                  <a:cubicBezTo>
                    <a:pt x="355" y="552"/>
                    <a:pt x="313" y="381"/>
                    <a:pt x="245" y="259"/>
                  </a:cubicBezTo>
                  <a:cubicBezTo>
                    <a:pt x="181" y="142"/>
                    <a:pt x="94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F1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795338" y="2341563"/>
              <a:ext cx="441325" cy="8413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84" y="116"/>
                </a:cxn>
                <a:cxn ang="0">
                  <a:pos x="600" y="158"/>
                </a:cxn>
                <a:cxn ang="0">
                  <a:pos x="915" y="116"/>
                </a:cxn>
                <a:cxn ang="0">
                  <a:pos x="1156" y="0"/>
                </a:cxn>
                <a:cxn ang="0">
                  <a:pos x="1199" y="54"/>
                </a:cxn>
                <a:cxn ang="0">
                  <a:pos x="935" y="183"/>
                </a:cxn>
                <a:cxn ang="0">
                  <a:pos x="600" y="228"/>
                </a:cxn>
                <a:cxn ang="0">
                  <a:pos x="265" y="183"/>
                </a:cxn>
                <a:cxn ang="0">
                  <a:pos x="0" y="54"/>
                </a:cxn>
                <a:cxn ang="0">
                  <a:pos x="43" y="0"/>
                </a:cxn>
              </a:cxnLst>
              <a:rect l="0" t="0" r="r" b="b"/>
              <a:pathLst>
                <a:path w="1199" h="228">
                  <a:moveTo>
                    <a:pt x="43" y="0"/>
                  </a:moveTo>
                  <a:cubicBezTo>
                    <a:pt x="105" y="48"/>
                    <a:pt x="187" y="88"/>
                    <a:pt x="284" y="116"/>
                  </a:cubicBezTo>
                  <a:cubicBezTo>
                    <a:pt x="378" y="143"/>
                    <a:pt x="486" y="158"/>
                    <a:pt x="600" y="158"/>
                  </a:cubicBezTo>
                  <a:cubicBezTo>
                    <a:pt x="714" y="158"/>
                    <a:pt x="821" y="143"/>
                    <a:pt x="915" y="116"/>
                  </a:cubicBezTo>
                  <a:cubicBezTo>
                    <a:pt x="1012" y="88"/>
                    <a:pt x="1095" y="48"/>
                    <a:pt x="1156" y="0"/>
                  </a:cubicBezTo>
                  <a:lnTo>
                    <a:pt x="1199" y="54"/>
                  </a:lnTo>
                  <a:cubicBezTo>
                    <a:pt x="1131" y="108"/>
                    <a:pt x="1040" y="153"/>
                    <a:pt x="935" y="183"/>
                  </a:cubicBezTo>
                  <a:cubicBezTo>
                    <a:pt x="834" y="212"/>
                    <a:pt x="720" y="228"/>
                    <a:pt x="600" y="228"/>
                  </a:cubicBezTo>
                  <a:cubicBezTo>
                    <a:pt x="479" y="228"/>
                    <a:pt x="365" y="212"/>
                    <a:pt x="265" y="183"/>
                  </a:cubicBezTo>
                  <a:cubicBezTo>
                    <a:pt x="159" y="153"/>
                    <a:pt x="68" y="108"/>
                    <a:pt x="0" y="54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AF1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1003300" y="2239963"/>
              <a:ext cx="25400" cy="520700"/>
            </a:xfrm>
            <a:prstGeom prst="rect">
              <a:avLst/>
            </a:prstGeom>
            <a:solidFill>
              <a:srgbClr val="AF12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755650" y="2487613"/>
              <a:ext cx="520700" cy="25400"/>
            </a:xfrm>
            <a:prstGeom prst="rect">
              <a:avLst/>
            </a:prstGeom>
            <a:solidFill>
              <a:srgbClr val="AF12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1" name="Рисунок 30" descr="location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000" y="5241301"/>
            <a:ext cx="572063" cy="571113"/>
          </a:xfrm>
          <a:prstGeom prst="rect">
            <a:avLst/>
          </a:prstGeom>
        </p:spPr>
      </p:pic>
      <p:pic>
        <p:nvPicPr>
          <p:cNvPr id="33" name="Рисунок 32" descr="lette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000" y="2739500"/>
            <a:ext cx="572063" cy="571113"/>
          </a:xfrm>
          <a:prstGeom prst="rect">
            <a:avLst/>
          </a:prstGeom>
        </p:spPr>
      </p:pic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1800000" y="324000"/>
            <a:ext cx="4140152" cy="1016768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4000" dirty="0" smtClean="0"/>
              <a:t>СДЕЛАЙТЕ ПЕРВЫЙ ШАГ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2" y="404664"/>
            <a:ext cx="88423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26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оюзМеталл-согласованный русский Поставщик фон светлый 1.jpg"/>
          <p:cNvPicPr>
            <a:picLocks noChangeAspect="1"/>
          </p:cNvPicPr>
          <p:nvPr/>
        </p:nvPicPr>
        <p:blipFill rotWithShape="1">
          <a:blip r:embed="rId2" cstate="print"/>
          <a:srcRect t="67368"/>
          <a:stretch/>
        </p:blipFill>
        <p:spPr>
          <a:xfrm>
            <a:off x="0" y="4653136"/>
            <a:ext cx="9144000" cy="2204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0" y="324000"/>
            <a:ext cx="3816424" cy="995312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3600" dirty="0" smtClean="0"/>
              <a:t>ВАШ НАДЕЖНЫЙ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ПОСТАВЩИК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32000" y="396000"/>
            <a:ext cx="82763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Логотип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1998000"/>
            <a:ext cx="4247992" cy="3771296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Общая характеристика компании, </a:t>
            </a:r>
            <a:r>
              <a:rPr lang="ru-RU" sz="1600" dirty="0" smtClean="0">
                <a:solidFill>
                  <a:srgbClr val="FF0000"/>
                </a:solidFill>
              </a:rPr>
              <a:t>например:</a:t>
            </a:r>
          </a:p>
          <a:p>
            <a:pPr marL="180000" indent="-180000">
              <a:spcBef>
                <a:spcPts val="0"/>
              </a:spcBef>
            </a:pPr>
            <a:endParaRPr lang="ru-RU" sz="1600" dirty="0"/>
          </a:p>
          <a:p>
            <a:pPr marL="180000" indent="-180000">
              <a:spcBef>
                <a:spcPts val="0"/>
              </a:spcBef>
            </a:pPr>
            <a:r>
              <a:rPr lang="ru-RU" sz="1600" dirty="0" smtClean="0"/>
              <a:t>Возраст компании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marL="180000" indent="-180000">
              <a:spcBef>
                <a:spcPts val="0"/>
              </a:spcBef>
            </a:pPr>
            <a:r>
              <a:rPr lang="ru-RU" sz="1600" dirty="0" smtClean="0"/>
              <a:t>География продаж: </a:t>
            </a:r>
          </a:p>
          <a:p>
            <a:pPr marL="180000" indent="-180000">
              <a:spcBef>
                <a:spcPts val="0"/>
              </a:spcBef>
            </a:pPr>
            <a:r>
              <a:rPr lang="ru-RU" sz="1600" dirty="0" smtClean="0"/>
              <a:t>Награды</a:t>
            </a:r>
            <a:endParaRPr lang="en-US" sz="1600" dirty="0" smtClean="0"/>
          </a:p>
          <a:p>
            <a:pPr marL="180000" indent="-180000">
              <a:spcBef>
                <a:spcPts val="0"/>
              </a:spcBef>
            </a:pPr>
            <a:r>
              <a:rPr lang="ru-RU" sz="1600" dirty="0" smtClean="0"/>
              <a:t>Персонал: количество; </a:t>
            </a:r>
          </a:p>
          <a:p>
            <a:pPr marL="180000" indent="-180000">
              <a:spcBef>
                <a:spcPts val="0"/>
              </a:spcBef>
            </a:pPr>
            <a:r>
              <a:rPr lang="ru-RU" sz="1600" dirty="0" smtClean="0"/>
              <a:t>Инфраструктура: м2, здания, склады, производство, подъездные пути и т.д.</a:t>
            </a:r>
          </a:p>
          <a:p>
            <a:pPr marL="180000" indent="-180000">
              <a:spcBef>
                <a:spcPts val="0"/>
              </a:spcBef>
            </a:pPr>
            <a:r>
              <a:rPr lang="ru-RU" sz="1600" dirty="0" smtClean="0"/>
              <a:t>Оборудование и технологии: уникальность, качество, все говорит о высоком качестве конечного продукта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608000" y="4221088"/>
            <a:ext cx="844560" cy="432000"/>
          </a:xfrm>
          <a:prstGeom prst="line">
            <a:avLst/>
          </a:prstGeom>
          <a:ln>
            <a:solidFill>
              <a:srgbClr val="888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Шестиугольник 9"/>
          <p:cNvSpPr/>
          <p:nvPr/>
        </p:nvSpPr>
        <p:spPr>
          <a:xfrm>
            <a:off x="4644008" y="828048"/>
            <a:ext cx="1557944" cy="1448824"/>
          </a:xfrm>
          <a:prstGeom prst="hexagon">
            <a:avLst/>
          </a:prstGeom>
          <a:noFill/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0"/>
          <a:stretch/>
        </p:blipFill>
        <p:spPr bwMode="auto">
          <a:xfrm>
            <a:off x="8460433" y="3933056"/>
            <a:ext cx="69344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dsbg.ru/wp-content/uploads/2017/04/partners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96" y="1338007"/>
            <a:ext cx="4248000" cy="396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0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СоюзМеталл-согласованный русский Проф фон светлы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79512" y="1772816"/>
            <a:ext cx="4968552" cy="4464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Продукция</a:t>
            </a:r>
          </a:p>
          <a:p>
            <a:pPr marL="252000" lvl="1" indent="-144000">
              <a:buFont typeface="Arial" panose="020B0604020202020204" pitchFamily="34" charset="0"/>
              <a:buChar char="–"/>
              <a:defRPr/>
            </a:pPr>
            <a:r>
              <a:rPr lang="ru-RU" sz="1000" dirty="0" smtClean="0"/>
              <a:t>Характеристика  продукции (конкурентные преимущества, уникальные качества…)</a:t>
            </a:r>
          </a:p>
          <a:p>
            <a:pPr marL="252000" lvl="1" indent="-144000">
              <a:buFont typeface="Arial" panose="020B0604020202020204" pitchFamily="34" charset="0"/>
              <a:buChar char="–"/>
              <a:defRPr/>
            </a:pPr>
            <a:endParaRPr lang="ru-RU" sz="1000" dirty="0"/>
          </a:p>
          <a:p>
            <a:pPr marL="252000" lvl="1" indent="-144000">
              <a:buFont typeface="Arial" panose="020B0604020202020204" pitchFamily="34" charset="0"/>
              <a:buChar char="–"/>
              <a:defRPr/>
            </a:pPr>
            <a:endParaRPr lang="ru-RU" sz="1000" dirty="0" smtClean="0"/>
          </a:p>
          <a:p>
            <a:pPr marL="252000" lvl="1" indent="-144000">
              <a:buFont typeface="Arial" panose="020B0604020202020204" pitchFamily="34" charset="0"/>
              <a:buChar char="–"/>
              <a:defRPr/>
            </a:pPr>
            <a:endParaRPr lang="ru-RU" sz="1000" dirty="0"/>
          </a:p>
          <a:p>
            <a:pPr marL="252000" lvl="1" indent="-144000">
              <a:buFont typeface="Arial" panose="020B0604020202020204" pitchFamily="34" charset="0"/>
              <a:buChar char="–"/>
              <a:defRPr/>
            </a:pPr>
            <a:endParaRPr lang="en-US" sz="1000" dirty="0" smtClean="0"/>
          </a:p>
          <a:p>
            <a:pPr marL="144000" indent="-1440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Сервис</a:t>
            </a:r>
          </a:p>
          <a:p>
            <a:pPr marL="252000" lvl="1" indent="-144000">
              <a:buFont typeface="Arial" panose="020B0604020202020204" pitchFamily="34" charset="0"/>
              <a:buChar char="–"/>
              <a:defRPr/>
            </a:pPr>
            <a:r>
              <a:rPr lang="ru-RU" sz="1000" dirty="0" smtClean="0"/>
              <a:t>Услуги клиентам по отгрузке, оплате, сопровождению, </a:t>
            </a:r>
            <a:r>
              <a:rPr lang="ru-RU" sz="1000" dirty="0" err="1" smtClean="0"/>
              <a:t>доп.подготовке</a:t>
            </a:r>
            <a:r>
              <a:rPr lang="ru-RU" sz="1000" dirty="0" smtClean="0"/>
              <a:t> продукции …</a:t>
            </a:r>
          </a:p>
          <a:p>
            <a:pPr marL="252000" lvl="1" indent="-144000">
              <a:buFont typeface="Arial" panose="020B0604020202020204" pitchFamily="34" charset="0"/>
              <a:buChar char="–"/>
              <a:defRPr/>
            </a:pPr>
            <a:endParaRPr lang="ru-RU" sz="1000" dirty="0"/>
          </a:p>
          <a:p>
            <a:pPr marL="252000" lvl="1" indent="-144000">
              <a:buFont typeface="Arial" panose="020B0604020202020204" pitchFamily="34" charset="0"/>
              <a:buChar char="–"/>
              <a:defRPr/>
            </a:pPr>
            <a:endParaRPr lang="ru-RU" sz="1000" dirty="0" smtClean="0"/>
          </a:p>
          <a:p>
            <a:pPr marL="252000" lvl="1" indent="-144000">
              <a:buFont typeface="Arial" panose="020B0604020202020204" pitchFamily="34" charset="0"/>
              <a:buChar char="–"/>
              <a:defRPr/>
            </a:pPr>
            <a:endParaRPr lang="ru-RU" sz="1000" dirty="0"/>
          </a:p>
          <a:p>
            <a:pPr marL="252000" lvl="1" indent="-144000">
              <a:buFont typeface="Arial" panose="020B0604020202020204" pitchFamily="34" charset="0"/>
              <a:buChar char="–"/>
              <a:defRPr/>
            </a:pPr>
            <a:endParaRPr lang="ru-RU" sz="1000" dirty="0" smtClean="0"/>
          </a:p>
          <a:p>
            <a:pPr marL="252000" lvl="1" indent="-144000">
              <a:buFont typeface="Arial" panose="020B0604020202020204" pitchFamily="34" charset="0"/>
              <a:buChar char="–"/>
              <a:defRPr/>
            </a:pPr>
            <a:endParaRPr lang="ru-RU" sz="1000" dirty="0"/>
          </a:p>
          <a:p>
            <a:pPr marL="252000" lvl="1" indent="-144000">
              <a:buFont typeface="Arial" panose="020B0604020202020204" pitchFamily="34" charset="0"/>
              <a:buChar char="–"/>
              <a:defRPr/>
            </a:pPr>
            <a:endParaRPr lang="en-US" sz="1000" dirty="0" smtClean="0"/>
          </a:p>
          <a:p>
            <a:pPr marL="144000" lvl="0" indent="-1440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Поддержка</a:t>
            </a:r>
          </a:p>
          <a:p>
            <a:pPr marL="144000" lvl="0" indent="-1440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ru-RU" sz="1000" dirty="0" err="1" smtClean="0"/>
              <a:t>Допродажное</a:t>
            </a:r>
            <a:r>
              <a:rPr lang="ru-RU" sz="1000" dirty="0" smtClean="0"/>
              <a:t> и </a:t>
            </a:r>
            <a:r>
              <a:rPr lang="ru-RU" sz="1000" dirty="0" err="1" smtClean="0"/>
              <a:t>Постпродажное</a:t>
            </a:r>
            <a:r>
              <a:rPr lang="ru-RU" sz="1000" dirty="0" smtClean="0"/>
              <a:t> сопровождение клиента</a:t>
            </a:r>
          </a:p>
          <a:p>
            <a:pPr marL="252000" lvl="1" indent="-144000">
              <a:buFont typeface="Arial" panose="020B0604020202020204" pitchFamily="34" charset="0"/>
              <a:buChar char="–"/>
              <a:defRPr/>
            </a:pPr>
            <a:endParaRPr lang="ru-RU" sz="10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00000" y="324000"/>
            <a:ext cx="4716216" cy="1520824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3600" dirty="0" smtClean="0"/>
              <a:t>ПРОФЕССИОНАЛЬНО РЕШАЕМ</a:t>
            </a:r>
            <a:r>
              <a:rPr lang="en-US" sz="3600" dirty="0" smtClean="0"/>
              <a:t> </a:t>
            </a:r>
            <a:r>
              <a:rPr lang="ru-RU" sz="3600" dirty="0" smtClean="0"/>
              <a:t>ПРОБЛЕМЫ</a:t>
            </a:r>
            <a:r>
              <a:rPr lang="en-US" sz="3600" dirty="0" smtClean="0"/>
              <a:t> </a:t>
            </a:r>
            <a:r>
              <a:rPr lang="ru-RU" sz="3600" dirty="0" smtClean="0"/>
              <a:t>КЛИЕНТА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404664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Логотип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79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СоюзМеталл-согласованный русский Контакты фон светл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24"/>
            <a:ext cx="9144000" cy="685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5536" y="5085184"/>
            <a:ext cx="57606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/>
              <a:t>Полный каталог продукции: </a:t>
            </a:r>
            <a:r>
              <a:rPr lang="fr-FR" dirty="0" smtClean="0"/>
              <a:t>http://</a:t>
            </a:r>
            <a:r>
              <a:rPr lang="ru-RU" dirty="0" smtClean="0"/>
              <a:t>,,,,,,,,,,,,,,,,,,,,,,,,,,,,,</a:t>
            </a:r>
            <a:r>
              <a:rPr lang="fr-FR" dirty="0" smtClean="0"/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95536" y="1771200"/>
            <a:ext cx="4032448" cy="3025952"/>
          </a:xfrm>
          <a:prstGeom prst="rect">
            <a:avLst/>
          </a:prstGeom>
          <a:noFill/>
        </p:spPr>
        <p:txBody>
          <a:bodyPr wrap="square" lIns="0" tIns="0" rIns="0" bIns="0" numCol="1" spcCol="216000" rtlCol="0">
            <a:noAutofit/>
          </a:bodyPr>
          <a:lstStyle/>
          <a:p>
            <a:pPr marL="216000" indent="-216000">
              <a:buFont typeface="Arial" pitchFamily="34" charset="0"/>
              <a:buChar char="•"/>
            </a:pPr>
            <a:r>
              <a:rPr lang="ru-RU" dirty="0" smtClean="0"/>
              <a:t>Основные товарные группы или перечень продукции</a:t>
            </a:r>
            <a:endParaRPr lang="ru-RU" dirty="0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800000" y="324000"/>
            <a:ext cx="3924128" cy="1016768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3600" dirty="0" smtClean="0"/>
              <a:t>ВЫ НАЙДЕТЕ ТО, ЧТО ВАМ НУЖНО!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5" y="404664"/>
            <a:ext cx="88423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5536" y="5733256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продукции</a:t>
            </a:r>
            <a:endParaRPr lang="ru-RU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45" y="5733256"/>
            <a:ext cx="1109663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05" y="5733256"/>
            <a:ext cx="1109663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41" y="5733848"/>
            <a:ext cx="1109663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85" y="5733256"/>
            <a:ext cx="1109663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37" y="5733256"/>
            <a:ext cx="1109663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96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оюзМеталл-согласованный русский Выгодно фон светлы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1200"/>
            <a:ext cx="4752528" cy="4322096"/>
          </a:xfrm>
        </p:spPr>
        <p:txBody>
          <a:bodyPr lIns="0" tIns="0" rIns="0" bIns="0">
            <a:noAutofit/>
          </a:bodyPr>
          <a:lstStyle/>
          <a:p>
            <a:pPr marL="3600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200" dirty="0" smtClean="0"/>
              <a:t>Вы экономите время</a:t>
            </a:r>
          </a:p>
          <a:p>
            <a:pPr marL="540000" indent="-180000" defTabSz="182563">
              <a:spcBef>
                <a:spcPts val="0"/>
              </a:spcBef>
              <a:buNone/>
            </a:pPr>
            <a:r>
              <a:rPr lang="ru-RU" sz="1400" dirty="0" smtClean="0"/>
              <a:t>1. Факторы экономии времени</a:t>
            </a:r>
          </a:p>
          <a:p>
            <a:pPr marL="540000" indent="-180000">
              <a:spcBef>
                <a:spcPts val="0"/>
              </a:spcBef>
              <a:buNone/>
            </a:pPr>
            <a:endParaRPr lang="ru-RU" sz="1400" dirty="0" smtClean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 smtClean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 smtClean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 smtClean="0"/>
          </a:p>
          <a:p>
            <a:pPr marL="36000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ru-RU" sz="2200" dirty="0" smtClean="0"/>
              <a:t>Вы экономите деньги</a:t>
            </a:r>
          </a:p>
          <a:p>
            <a:pPr marL="540000" indent="-180000">
              <a:spcBef>
                <a:spcPts val="0"/>
              </a:spcBef>
              <a:buNone/>
            </a:pPr>
            <a:r>
              <a:rPr lang="ru-RU" sz="1400" dirty="0" smtClean="0"/>
              <a:t>Факторы экономии денег</a:t>
            </a:r>
          </a:p>
          <a:p>
            <a:pPr marL="540000" indent="-180000">
              <a:spcBef>
                <a:spcPts val="0"/>
              </a:spcBef>
              <a:buNone/>
            </a:pPr>
            <a:endParaRPr lang="ru-RU" sz="1400" dirty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 smtClean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 smtClean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/>
          </a:p>
          <a:p>
            <a:pPr marL="540000" indent="-180000">
              <a:spcBef>
                <a:spcPts val="0"/>
              </a:spcBef>
              <a:buNone/>
            </a:pPr>
            <a:r>
              <a:rPr lang="ru-RU" sz="1400" dirty="0" smtClean="0"/>
              <a:t>Или иные выгоды</a:t>
            </a:r>
            <a:endParaRPr lang="en-US" sz="14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00000" y="324000"/>
            <a:ext cx="4356176" cy="1016768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3600" dirty="0" smtClean="0"/>
              <a:t>ПОЧЕМУ ВЫГОДНО РАБОТАТЬ С НАМИ?</a:t>
            </a:r>
          </a:p>
        </p:txBody>
      </p:sp>
      <p:pic>
        <p:nvPicPr>
          <p:cNvPr id="27" name="Рисунок 26" descr="timesaving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016" y="1772816"/>
            <a:ext cx="373995" cy="360040"/>
          </a:xfrm>
          <a:prstGeom prst="rect">
            <a:avLst/>
          </a:prstGeom>
        </p:spPr>
      </p:pic>
      <p:pic>
        <p:nvPicPr>
          <p:cNvPr id="28" name="Рисунок 27" descr="moneysaving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016" y="3717032"/>
            <a:ext cx="377031" cy="3600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8" y="332656"/>
            <a:ext cx="88423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90" y="1267725"/>
            <a:ext cx="458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Выгоды клиента или сравнение с конкурентами (таблица сравнения). Например: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3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езентация 04-2018 фон конкуренты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1200"/>
            <a:ext cx="4752528" cy="4322096"/>
          </a:xfrm>
        </p:spPr>
        <p:txBody>
          <a:bodyPr lIns="0" tIns="0" rIns="0" bIns="0">
            <a:noAutofit/>
          </a:bodyPr>
          <a:lstStyle/>
          <a:p>
            <a:pPr marL="3600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200" dirty="0" smtClean="0"/>
              <a:t>Вы экономите время</a:t>
            </a:r>
          </a:p>
          <a:p>
            <a:pPr marL="540000" indent="-180000" defTabSz="182563">
              <a:spcBef>
                <a:spcPts val="0"/>
              </a:spcBef>
              <a:buNone/>
            </a:pPr>
            <a:r>
              <a:rPr lang="ru-RU" sz="1400" dirty="0" smtClean="0"/>
              <a:t>1. Факторы экономии времени</a:t>
            </a:r>
          </a:p>
          <a:p>
            <a:pPr marL="540000" indent="-180000">
              <a:spcBef>
                <a:spcPts val="0"/>
              </a:spcBef>
              <a:buNone/>
            </a:pPr>
            <a:endParaRPr lang="ru-RU" sz="1400" dirty="0" smtClean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 smtClean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 smtClean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 smtClean="0"/>
          </a:p>
          <a:p>
            <a:pPr marL="36000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ru-RU" sz="2200" dirty="0" smtClean="0"/>
              <a:t>Вы экономите деньги</a:t>
            </a:r>
          </a:p>
          <a:p>
            <a:pPr marL="540000" indent="-180000">
              <a:spcBef>
                <a:spcPts val="0"/>
              </a:spcBef>
              <a:buNone/>
            </a:pPr>
            <a:r>
              <a:rPr lang="ru-RU" sz="1400" dirty="0" smtClean="0"/>
              <a:t>Факторы экономии денег</a:t>
            </a:r>
          </a:p>
          <a:p>
            <a:pPr marL="540000" indent="-180000">
              <a:spcBef>
                <a:spcPts val="0"/>
              </a:spcBef>
              <a:buNone/>
            </a:pPr>
            <a:endParaRPr lang="ru-RU" sz="1400" dirty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 smtClean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 smtClean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/>
          </a:p>
          <a:p>
            <a:pPr marL="540000" indent="-180000">
              <a:spcBef>
                <a:spcPts val="0"/>
              </a:spcBef>
              <a:buNone/>
            </a:pPr>
            <a:endParaRPr lang="ru-RU" sz="1400" dirty="0"/>
          </a:p>
          <a:p>
            <a:pPr marL="540000" indent="-180000">
              <a:spcBef>
                <a:spcPts val="0"/>
              </a:spcBef>
              <a:buNone/>
            </a:pPr>
            <a:r>
              <a:rPr lang="ru-RU" sz="1400" dirty="0" smtClean="0"/>
              <a:t>Или иные выгоды</a:t>
            </a:r>
            <a:endParaRPr lang="en-US" sz="14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00000" y="324000"/>
            <a:ext cx="4356176" cy="1016768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3600" dirty="0" smtClean="0"/>
              <a:t>ПОЧЕМУ ВЫГОДНО РАБОТАТЬ С НАМИ?</a:t>
            </a:r>
          </a:p>
        </p:txBody>
      </p:sp>
      <p:pic>
        <p:nvPicPr>
          <p:cNvPr id="27" name="Рисунок 26" descr="timesaving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016" y="1772816"/>
            <a:ext cx="373995" cy="360040"/>
          </a:xfrm>
          <a:prstGeom prst="rect">
            <a:avLst/>
          </a:prstGeom>
        </p:spPr>
      </p:pic>
      <p:pic>
        <p:nvPicPr>
          <p:cNvPr id="28" name="Рисунок 27" descr="moneysaving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016" y="3717032"/>
            <a:ext cx="377031" cy="3600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8" y="332656"/>
            <a:ext cx="88423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90" y="1267725"/>
            <a:ext cx="458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Выгоды клиента или сравнение с конкурентами (таблица сравнения). Например: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3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езентация 04-2018 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8423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225" y="28458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СРАВНЕНИЕ С </a:t>
            </a:r>
            <a:br>
              <a:rPr lang="ru-RU" sz="3600" dirty="0" smtClean="0"/>
            </a:br>
            <a:r>
              <a:rPr lang="ru-RU" sz="3600" dirty="0" smtClean="0"/>
              <a:t>КОНКУРЕНТАМИ</a:t>
            </a:r>
            <a:endParaRPr lang="ru-RU" sz="3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635937"/>
              </p:ext>
            </p:extLst>
          </p:nvPr>
        </p:nvGraphicFramePr>
        <p:xfrm>
          <a:off x="530225" y="1916830"/>
          <a:ext cx="8229600" cy="3963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015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Наш продукт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Конкурент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Конкурент 2</a:t>
                      </a:r>
                      <a:endParaRPr lang="ru-RU" dirty="0"/>
                    </a:p>
                  </a:txBody>
                  <a:tcPr/>
                </a:tc>
              </a:tr>
              <a:tr h="501088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681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 </a:t>
                      </a:r>
                      <a:r>
                        <a:rPr lang="ru-RU" dirty="0" smtClean="0"/>
                        <a:t>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0869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 </a:t>
                      </a:r>
                      <a:r>
                        <a:rPr lang="ru-RU" dirty="0" smtClean="0"/>
                        <a:t>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7681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 </a:t>
                      </a:r>
                      <a:r>
                        <a:rPr lang="ru-RU" dirty="0" smtClean="0"/>
                        <a:t>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521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31640" y="14275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Удалите этот слайд, если сравнение не предусмотрено</a:t>
            </a:r>
            <a:endParaRPr lang="ru-RU" dirty="0"/>
          </a:p>
        </p:txBody>
      </p:sp>
      <p:pic>
        <p:nvPicPr>
          <p:cNvPr id="7" name="Рисунок 6" descr="Презентация 04-2018 фон конкуренты 1.jpg"/>
          <p:cNvPicPr>
            <a:picLocks noChangeAspect="1"/>
          </p:cNvPicPr>
          <p:nvPr/>
        </p:nvPicPr>
        <p:blipFill rotWithShape="1">
          <a:blip r:embed="rId5" cstate="print"/>
          <a:srcRect t="82484"/>
          <a:stretch/>
        </p:blipFill>
        <p:spPr>
          <a:xfrm>
            <a:off x="0" y="5661248"/>
            <a:ext cx="9144000" cy="11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езентация 04-2018 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1331640" y="476672"/>
            <a:ext cx="7631872" cy="648072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lvl="0" algn="ctr">
              <a:lnSpc>
                <a:spcPct val="85000"/>
              </a:lnSpc>
            </a:pPr>
            <a:r>
              <a:rPr lang="ru-RU" sz="4000" dirty="0" smtClean="0"/>
              <a:t>НАМ ДОВЕРЯЮТ </a:t>
            </a:r>
            <a:r>
              <a:rPr lang="ru-RU" sz="4000" b="1" dirty="0" smtClean="0"/>
              <a:t>КЛИЕНТЫ</a:t>
            </a:r>
            <a:endParaRPr lang="ru-RU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8423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420888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Логотипы клиентов. </a:t>
            </a:r>
          </a:p>
          <a:p>
            <a:r>
              <a:rPr lang="ru-RU" dirty="0" smtClean="0"/>
              <a:t>Лучше, если это клиенты известные на Вашем целевом рынке</a:t>
            </a:r>
          </a:p>
          <a:p>
            <a:r>
              <a:rPr lang="ru-RU" dirty="0" smtClean="0"/>
              <a:t>Если логотип неизвестен, то под ним поставьте подпись с названием компании</a:t>
            </a:r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И/или </a:t>
            </a:r>
          </a:p>
          <a:p>
            <a:pPr algn="ctr"/>
            <a:r>
              <a:rPr lang="ru-RU" sz="4000" dirty="0" smtClean="0"/>
              <a:t>Наши </a:t>
            </a:r>
            <a:r>
              <a:rPr lang="ru-RU" sz="4000" dirty="0"/>
              <a:t>патенты (награды</a:t>
            </a:r>
            <a:r>
              <a:rPr lang="ru-RU" sz="4000" dirty="0" smtClean="0"/>
              <a:t>)</a:t>
            </a:r>
          </a:p>
          <a:p>
            <a:pPr algn="ctr"/>
            <a:r>
              <a:rPr lang="ru-RU" sz="4000" dirty="0" smtClean="0"/>
              <a:t>фото</a:t>
            </a:r>
            <a:endParaRPr lang="ru-RU" sz="4000" dirty="0"/>
          </a:p>
          <a:p>
            <a:endParaRPr lang="ru-RU" sz="4000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Презентация 04-2018 фон конкуренты 1.jpg"/>
          <p:cNvPicPr>
            <a:picLocks noChangeAspect="1"/>
          </p:cNvPicPr>
          <p:nvPr/>
        </p:nvPicPr>
        <p:blipFill rotWithShape="1">
          <a:blip r:embed="rId5" cstate="print"/>
          <a:srcRect t="82484"/>
          <a:stretch/>
        </p:blipFill>
        <p:spPr>
          <a:xfrm>
            <a:off x="0" y="5661248"/>
            <a:ext cx="9144000" cy="11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4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езентация 04-2018 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1331640" y="476672"/>
            <a:ext cx="7631872" cy="648072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lvl="0" algn="ctr">
              <a:lnSpc>
                <a:spcPct val="85000"/>
              </a:lnSpc>
            </a:pPr>
            <a:r>
              <a:rPr lang="ru-RU" sz="4000" dirty="0" smtClean="0"/>
              <a:t>НАШИ </a:t>
            </a:r>
            <a:r>
              <a:rPr lang="ru-RU" sz="4000" b="1" dirty="0" smtClean="0"/>
              <a:t>ПРОЕКТЫ</a:t>
            </a:r>
            <a:endParaRPr lang="ru-RU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8423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420888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Ваши крупные реализованные (международные) проекты</a:t>
            </a:r>
          </a:p>
          <a:p>
            <a:r>
              <a:rPr lang="ru-RU" dirty="0" smtClean="0"/>
              <a:t>Наши значимые проекты / Мы гордимся …</a:t>
            </a:r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4000" dirty="0" smtClean="0"/>
              <a:t>фото</a:t>
            </a:r>
            <a:endParaRPr lang="ru-RU" sz="4000" dirty="0"/>
          </a:p>
          <a:p>
            <a:endParaRPr lang="ru-RU" sz="4000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Презентация 04-2018 фон конкуренты 1.jpg"/>
          <p:cNvPicPr>
            <a:picLocks noChangeAspect="1"/>
          </p:cNvPicPr>
          <p:nvPr/>
        </p:nvPicPr>
        <p:blipFill rotWithShape="1">
          <a:blip r:embed="rId5" cstate="print"/>
          <a:srcRect t="82484"/>
          <a:stretch/>
        </p:blipFill>
        <p:spPr>
          <a:xfrm>
            <a:off x="0" y="5661248"/>
            <a:ext cx="9144000" cy="11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60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364</Words>
  <Application>Microsoft Office PowerPoint</Application>
  <PresentationFormat>Экран (4:3)</PresentationFormat>
  <Paragraphs>139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Название компании</vt:lpstr>
      <vt:lpstr>ВАШ НАДЕЖНЫЙ ПОСТАВЩИК</vt:lpstr>
      <vt:lpstr>ПРОФЕССИОНАЛЬНО РЕШАЕМ ПРОБЛЕМЫ КЛИЕНТА</vt:lpstr>
      <vt:lpstr>ВЫ НАЙДЕТЕ ТО, ЧТО ВАМ НУЖНО!</vt:lpstr>
      <vt:lpstr>ПОЧЕМУ ВЫГОДНО РАБОТАТЬ С НАМИ?</vt:lpstr>
      <vt:lpstr>ПОЧЕМУ ВЫГОДНО РАБОТАТЬ С НАМИ?</vt:lpstr>
      <vt:lpstr>СРАВНЕНИЕ С  КОНКУРЕНТАМИ</vt:lpstr>
      <vt:lpstr>Презентация PowerPoint</vt:lpstr>
      <vt:lpstr>Презентация PowerPoint</vt:lpstr>
      <vt:lpstr>Презентация PowerPoint</vt:lpstr>
      <vt:lpstr>СДЕЛАЙТЕ ПЕРВЫЙ ШАГ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134</cp:revision>
  <dcterms:created xsi:type="dcterms:W3CDTF">2017-08-08T08:53:36Z</dcterms:created>
  <dcterms:modified xsi:type="dcterms:W3CDTF">2018-05-07T13:35:50Z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2070151938</vt:i4>
  </property>
  <property fmtid="{D5CDD505-2E9C-101B-9397-08002B2CF9AE}" pid="3" name="_NewReviewCycle">
    <vt:lpwstr/>
  </property>
  <property fmtid="{D5CDD505-2E9C-101B-9397-08002B2CF9AE}" pid="4" name="_EmailSubject">
    <vt:lpwstr>Re: шаблон презентации</vt:lpwstr>
  </property>
  <property fmtid="{D5CDD505-2E9C-101B-9397-08002B2CF9AE}" pid="5" name="_AuthorEmail">
    <vt:lpwstr>st@sofp.ru</vt:lpwstr>
  </property>
  <property fmtid="{D5CDD505-2E9C-101B-9397-08002B2CF9AE}" pid="6" name="_AuthorEmailDisplayName">
    <vt:lpwstr>Трофимова Софья Андреевна</vt:lpwstr>
  </property>
</Properties>
</file>